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Corbel"/>
      <p:regular r:id="rId21"/>
      <p:bold r:id="rId22"/>
      <p:italic r:id="rId23"/>
      <p:boldItalic r:id="rId24"/>
    </p:embeddedFont>
    <p:embeddedFont>
      <p:font typeface="Candar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z0YYbJo+iFCstmLAxGSBuiQX0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B078F8-EC86-4770-A9EF-B997B2DD5BAC}">
  <a:tblStyle styleId="{A7B078F8-EC86-4770-A9EF-B997B2DD5BAC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BF6E6"/>
          </a:solidFill>
        </a:fill>
      </a:tcStyle>
    </a:band1H>
    <a:band2H>
      <a:tcTxStyle/>
    </a:band2H>
    <a:band1V>
      <a:tcTxStyle/>
      <a:tcStyle>
        <a:fill>
          <a:solidFill>
            <a:srgbClr val="FBF6E6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  <a:tblStyle styleId="{59DF0AA6-B76B-4DC1-B701-813B180259B2}" styleName="Table_1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orbel-bold.fntdata"/><Relationship Id="rId21" Type="http://schemas.openxmlformats.org/officeDocument/2006/relationships/font" Target="fonts/Corbel-regular.fntdata"/><Relationship Id="rId24" Type="http://schemas.openxmlformats.org/officeDocument/2006/relationships/font" Target="fonts/Corbel-boldItalic.fntdata"/><Relationship Id="rId23" Type="http://schemas.openxmlformats.org/officeDocument/2006/relationships/font" Target="fonts/Corbel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ndara-bold.fntdata"/><Relationship Id="rId25" Type="http://schemas.openxmlformats.org/officeDocument/2006/relationships/font" Target="fonts/Candara-regular.fntdata"/><Relationship Id="rId28" Type="http://schemas.openxmlformats.org/officeDocument/2006/relationships/font" Target="fonts/Candara-boldItalic.fntdata"/><Relationship Id="rId27" Type="http://schemas.openxmlformats.org/officeDocument/2006/relationships/font" Target="fonts/Candara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 showMasterSp="0">
  <p:cSld name="Title Slide with Image">
    <p:bg>
      <p:bgPr>
        <a:solidFill>
          <a:srgbClr val="F2F2F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/>
          <p:nvPr>
            <p:ph idx="2" type="pic"/>
          </p:nvPr>
        </p:nvSpPr>
        <p:spPr>
          <a:xfrm>
            <a:off x="0" y="0"/>
            <a:ext cx="9780588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0" lIns="0" spcFirstLastPara="1" rIns="0" wrap="square" tIns="1728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type="ctrTitle"/>
          </p:nvPr>
        </p:nvSpPr>
        <p:spPr>
          <a:xfrm>
            <a:off x="3200400" y="2811053"/>
            <a:ext cx="89916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subTitle"/>
          </p:nvPr>
        </p:nvSpPr>
        <p:spPr>
          <a:xfrm>
            <a:off x="3200400" y="4061039"/>
            <a:ext cx="6580188" cy="58092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6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" name="Google Shape;27;p16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" name="Google Shape;28;p16"/>
          <p:cNvSpPr/>
          <p:nvPr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and Content">
  <p:cSld name="Title, Subtitle, and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2" type="body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5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with Subtitle">
  <p:cSld name="Two Content with Sub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2" type="body"/>
          </p:nvPr>
        </p:nvSpPr>
        <p:spPr>
          <a:xfrm>
            <a:off x="432000" y="1512000"/>
            <a:ext cx="5472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3" type="body"/>
          </p:nvPr>
        </p:nvSpPr>
        <p:spPr>
          <a:xfrm>
            <a:off x="6299887" y="1511250"/>
            <a:ext cx="5472113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2" type="body"/>
          </p:nvPr>
        </p:nvSpPr>
        <p:spPr>
          <a:xfrm>
            <a:off x="432000" y="1512000"/>
            <a:ext cx="3600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3" type="body"/>
          </p:nvPr>
        </p:nvSpPr>
        <p:spPr>
          <a:xfrm>
            <a:off x="4301550" y="1511476"/>
            <a:ext cx="3600450" cy="467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4" type="body"/>
          </p:nvPr>
        </p:nvSpPr>
        <p:spPr>
          <a:xfrm>
            <a:off x="8171550" y="1511475"/>
            <a:ext cx="360045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2" type="body"/>
          </p:nvPr>
        </p:nvSpPr>
        <p:spPr>
          <a:xfrm>
            <a:off x="432000" y="1512000"/>
            <a:ext cx="2160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3" type="body"/>
          </p:nvPr>
        </p:nvSpPr>
        <p:spPr>
          <a:xfrm>
            <a:off x="2726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4" type="body"/>
          </p:nvPr>
        </p:nvSpPr>
        <p:spPr>
          <a:xfrm>
            <a:off x="5021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5" type="body"/>
          </p:nvPr>
        </p:nvSpPr>
        <p:spPr>
          <a:xfrm>
            <a:off x="7316412" y="1507535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6" type="body"/>
          </p:nvPr>
        </p:nvSpPr>
        <p:spPr>
          <a:xfrm>
            <a:off x="9611412" y="1507535"/>
            <a:ext cx="2160588" cy="468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>
  <p:cSld name="標題投影片">
    <p:bg>
      <p:bgPr>
        <a:solidFill>
          <a:srgbClr val="F2F2F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ctrTitle"/>
          </p:nvPr>
        </p:nvSpPr>
        <p:spPr>
          <a:xfrm>
            <a:off x="3200400" y="2811053"/>
            <a:ext cx="89916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" type="subTitle"/>
          </p:nvPr>
        </p:nvSpPr>
        <p:spPr>
          <a:xfrm>
            <a:off x="3200400" y="4061039"/>
            <a:ext cx="6580188" cy="58092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9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2" name="Google Shape;142;p29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>
  <p:cSld name="章節標題">
    <p:bg>
      <p:bgPr>
        <a:solidFill>
          <a:srgbClr val="3F3F3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type="title"/>
          </p:nvPr>
        </p:nvSpPr>
        <p:spPr>
          <a:xfrm>
            <a:off x="-1700" y="2156226"/>
            <a:ext cx="5958000" cy="1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0000" lIns="252000" spcFirstLastPara="1" rIns="180000" wrap="square" tIns="180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/>
          <p:nvPr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9" name="Google Shape;149;p30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0" name="Google Shape;150;p30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1" name="Google Shape;151;p30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0" y="4114627"/>
            <a:ext cx="5956300" cy="1095056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252000" spcFirstLastPara="1" rIns="180000" wrap="square" tIns="180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>
  <p:cSld name="標題及物件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432000" y="1008000"/>
            <a:ext cx="11328000" cy="5183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1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>
  <p:cSld name="兩項物件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6311886" y="1007250"/>
            <a:ext cx="5460114" cy="5169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2" type="body"/>
          </p:nvPr>
        </p:nvSpPr>
        <p:spPr>
          <a:xfrm>
            <a:off x="431999" y="1007250"/>
            <a:ext cx="5448115" cy="5169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>
  <p:cSld name="比對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Accent block left" id="169" name="Google Shape;169;p33"/>
          <p:cNvSpPr/>
          <p:nvPr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descr="Accent bar right&#10;" id="170" name="Google Shape;170;p33"/>
          <p:cNvSpPr/>
          <p:nvPr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431800" y="1224128"/>
            <a:ext cx="5448115" cy="358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33"/>
          <p:cNvSpPr txBox="1"/>
          <p:nvPr>
            <p:ph idx="2" type="body"/>
          </p:nvPr>
        </p:nvSpPr>
        <p:spPr>
          <a:xfrm>
            <a:off x="6312086" y="1224128"/>
            <a:ext cx="5447914" cy="358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3" name="Google Shape;173;p33"/>
          <p:cNvSpPr txBox="1"/>
          <p:nvPr>
            <p:ph idx="3" type="body"/>
          </p:nvPr>
        </p:nvSpPr>
        <p:spPr>
          <a:xfrm>
            <a:off x="6299886" y="1955731"/>
            <a:ext cx="5447914" cy="4233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3"/>
          <p:cNvSpPr txBox="1"/>
          <p:nvPr>
            <p:ph idx="4" type="body"/>
          </p:nvPr>
        </p:nvSpPr>
        <p:spPr>
          <a:xfrm>
            <a:off x="431800" y="1943031"/>
            <a:ext cx="5447914" cy="4246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>
  <p:cSld name="含標題的內容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432000" y="432000"/>
            <a:ext cx="3932037" cy="14112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Accent block left" id="179" name="Google Shape;179;p34"/>
          <p:cNvSpPr/>
          <p:nvPr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0" name="Google Shape;180;p34"/>
          <p:cNvSpPr txBox="1"/>
          <p:nvPr>
            <p:ph idx="1" type="body"/>
          </p:nvPr>
        </p:nvSpPr>
        <p:spPr>
          <a:xfrm>
            <a:off x="4788816" y="432001"/>
            <a:ext cx="6971184" cy="542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1" name="Google Shape;181;p34"/>
          <p:cNvSpPr txBox="1"/>
          <p:nvPr>
            <p:ph idx="2" type="body"/>
          </p:nvPr>
        </p:nvSpPr>
        <p:spPr>
          <a:xfrm>
            <a:off x="43200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2" name="Google Shape;182;p34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mage Layout 1">
  <p:cSld name="Text Image Layout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/>
          <p:nvPr>
            <p:ph idx="2" type="pic"/>
          </p:nvPr>
        </p:nvSpPr>
        <p:spPr>
          <a:xfrm>
            <a:off x="609600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1584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1" name="Google Shape;31;p17"/>
          <p:cNvSpPr txBox="1"/>
          <p:nvPr>
            <p:ph type="title"/>
          </p:nvPr>
        </p:nvSpPr>
        <p:spPr>
          <a:xfrm>
            <a:off x="7111800" y="3802899"/>
            <a:ext cx="4648200" cy="9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7111800" y="4787900"/>
            <a:ext cx="4648200" cy="1162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3" type="body"/>
          </p:nvPr>
        </p:nvSpPr>
        <p:spPr>
          <a:xfrm>
            <a:off x="432000" y="2668686"/>
            <a:ext cx="5472000" cy="29994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7"/>
          <p:cNvSpPr/>
          <p:nvPr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" name="Google Shape;37;p17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>
  <p:cSld name="含標題的圖片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>
            <p:ph type="title"/>
          </p:nvPr>
        </p:nvSpPr>
        <p:spPr>
          <a:xfrm>
            <a:off x="432000" y="432000"/>
            <a:ext cx="3932037" cy="14112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Accent block left" id="187" name="Google Shape;187;p35"/>
          <p:cNvSpPr/>
          <p:nvPr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43200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9" name="Google Shape;189;p35"/>
          <p:cNvSpPr/>
          <p:nvPr>
            <p:ph idx="2" type="pic"/>
          </p:nvPr>
        </p:nvSpPr>
        <p:spPr>
          <a:xfrm>
            <a:off x="4788816" y="432001"/>
            <a:ext cx="6971184" cy="542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0" name="Google Shape;190;p35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6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36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>
  <p:cSld name="只有標題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7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7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>
  <p:cSld name="空白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38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hoto">
  <p:cSld name="Large Phot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>
            <p:ph idx="2" type="pic"/>
          </p:nvPr>
        </p:nvSpPr>
        <p:spPr>
          <a:xfrm>
            <a:off x="0" y="1"/>
            <a:ext cx="12192000" cy="63713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6096000" y="5359400"/>
            <a:ext cx="5664000" cy="56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18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mage Layout 2">
  <p:cSld name="Text Image Layout 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/>
          <p:nvPr>
            <p:ph idx="2" type="pic"/>
          </p:nvPr>
        </p:nvSpPr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1584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7" name="Google Shape;47;p19"/>
          <p:cNvSpPr txBox="1"/>
          <p:nvPr>
            <p:ph type="title"/>
          </p:nvPr>
        </p:nvSpPr>
        <p:spPr>
          <a:xfrm>
            <a:off x="5118100" y="1869795"/>
            <a:ext cx="6641900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5118334" y="2994141"/>
            <a:ext cx="6641626" cy="59015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3" type="body"/>
          </p:nvPr>
        </p:nvSpPr>
        <p:spPr>
          <a:xfrm>
            <a:off x="6288000" y="3763648"/>
            <a:ext cx="5472000" cy="2428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9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F2F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/>
          <p:nvPr>
            <p:ph idx="2" type="pic"/>
          </p:nvPr>
        </p:nvSpPr>
        <p:spPr>
          <a:xfrm>
            <a:off x="0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6" name="Google Shape;56;p20"/>
          <p:cNvSpPr txBox="1"/>
          <p:nvPr>
            <p:ph type="ctrTitle"/>
          </p:nvPr>
        </p:nvSpPr>
        <p:spPr>
          <a:xfrm>
            <a:off x="6235700" y="2204792"/>
            <a:ext cx="5956300" cy="19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6235700" y="4148860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/>
          <p:nvPr/>
        </p:nvSpPr>
        <p:spPr>
          <a:xfrm>
            <a:off x="9780588" y="52477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" name="Google Shape;60;p20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1" name="Google Shape;61;p20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2" name="Google Shape;62;p20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0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solidFill>
          <a:srgbClr val="F2F2F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/>
          <p:nvPr>
            <p:ph idx="2" type="pic"/>
          </p:nvPr>
        </p:nvSpPr>
        <p:spPr>
          <a:xfrm>
            <a:off x="0" y="0"/>
            <a:ext cx="9780102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7" name="Google Shape;67;p21"/>
          <p:cNvSpPr txBox="1"/>
          <p:nvPr>
            <p:ph type="ctrTitle"/>
          </p:nvPr>
        </p:nvSpPr>
        <p:spPr>
          <a:xfrm>
            <a:off x="8458200" y="2798354"/>
            <a:ext cx="3733800" cy="10136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458200" y="3957705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3" type="body"/>
          </p:nvPr>
        </p:nvSpPr>
        <p:spPr>
          <a:xfrm>
            <a:off x="8458200" y="4306722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4" type="body"/>
          </p:nvPr>
        </p:nvSpPr>
        <p:spPr>
          <a:xfrm>
            <a:off x="8458200" y="4655739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5" type="body"/>
          </p:nvPr>
        </p:nvSpPr>
        <p:spPr>
          <a:xfrm>
            <a:off x="8458200" y="5004756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1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3" name="Google Shape;73;p21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4" name="Google Shape;74;p21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8458200" y="2685912"/>
            <a:ext cx="3733800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1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22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1664370" y="2033588"/>
            <a:ext cx="8863262" cy="2790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6000"/>
              <a:buNone/>
              <a:defRPr sz="6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2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er Slide 2">
  <p:cSld name="Divier Slide 2">
    <p:bg>
      <p:bgPr>
        <a:solidFill>
          <a:srgbClr val="3F3F3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>
            <p:ph idx="2" type="pic"/>
          </p:nvPr>
        </p:nvSpPr>
        <p:spPr>
          <a:xfrm>
            <a:off x="2411412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6" name="Google Shape;86;p23"/>
          <p:cNvSpPr txBox="1"/>
          <p:nvPr>
            <p:ph type="title"/>
          </p:nvPr>
        </p:nvSpPr>
        <p:spPr>
          <a:xfrm>
            <a:off x="-1700" y="2156226"/>
            <a:ext cx="5958000" cy="1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0000" lIns="252000" spcFirstLastPara="1" rIns="180000" wrap="square" tIns="180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>
            <a:off x="0" y="4110760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252000" spcFirstLastPara="1" rIns="180000" wrap="square" tIns="180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/>
          <p:nvPr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with Subtitle">
  <p:cSld name="Comparison with Sub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2" type="body"/>
          </p:nvPr>
        </p:nvSpPr>
        <p:spPr>
          <a:xfrm>
            <a:off x="432000" y="2307689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24"/>
          <p:cNvSpPr txBox="1"/>
          <p:nvPr>
            <p:ph idx="3" type="body"/>
          </p:nvPr>
        </p:nvSpPr>
        <p:spPr>
          <a:xfrm>
            <a:off x="432000" y="2815037"/>
            <a:ext cx="5472000" cy="3376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4" type="body"/>
          </p:nvPr>
        </p:nvSpPr>
        <p:spPr>
          <a:xfrm>
            <a:off x="6300000" y="2308214"/>
            <a:ext cx="54720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5" type="body"/>
          </p:nvPr>
        </p:nvSpPr>
        <p:spPr>
          <a:xfrm>
            <a:off x="6299887" y="2812214"/>
            <a:ext cx="5472113" cy="3379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Accent block left" id="103" name="Google Shape;103;p24"/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descr="Accent bar right&#10;" id="104" name="Google Shape;104;p24"/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5" name="Google Shape;105;p24"/>
          <p:cNvSpPr/>
          <p:nvPr/>
        </p:nvSpPr>
        <p:spPr>
          <a:xfrm>
            <a:off x="10271760" y="6378377"/>
            <a:ext cx="1310640" cy="4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0" y="6371351"/>
            <a:ext cx="9780102" cy="432000"/>
          </a:xfrm>
          <a:custGeom>
            <a:rect b="b" l="l" r="r" t="t"/>
            <a:pathLst>
              <a:path extrusionOk="0" h="432000" w="9780102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" name="Google Shape;13;p15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 b="1" i="0" sz="3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5"/>
          <p:cNvSpPr txBox="1"/>
          <p:nvPr>
            <p:ph idx="1" type="body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5"/>
          <p:cNvSpPr txBox="1"/>
          <p:nvPr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08000">
            <a:spAutoFit/>
          </a:bodyPr>
          <a:lstStyle/>
          <a:p>
            <a:pPr indent="0" lvl="0" marL="0" marR="0" rtl="0" algn="r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TREY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US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research</a:t>
            </a:r>
            <a:endParaRPr/>
          </a:p>
        </p:txBody>
      </p:sp>
      <p:sp>
        <p:nvSpPr>
          <p:cNvPr id="18" name="Google Shape;18;p15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0" name="Google Shape;20;p15"/>
          <p:cNvCxnSpPr/>
          <p:nvPr/>
        </p:nvCxnSpPr>
        <p:spPr>
          <a:xfrm rot="10800000">
            <a:off x="1" y="6371351"/>
            <a:ext cx="12191999" cy="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drive.google.com/file/d/11V0_25_ZkpXyxq6rrsAymCHJH4Wn-NZ3/view?usp=sharing" TargetMode="External"/><Relationship Id="rId5" Type="http://schemas.openxmlformats.org/officeDocument/2006/relationships/hyperlink" Target="https://drive.google.com/drive/folders/1aTCsq-FWJT75rNNZ-4KlOQHVSzPB4mK0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s://drive.google.com/drive/folders/1aTCsq-FWJT75rNNZ-4KlOQHVSzPB4mK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hyperlink" Target="mailto:004617@mail.fju.edu.tw" TargetMode="External"/><Relationship Id="rId7" Type="http://schemas.openxmlformats.org/officeDocument/2006/relationships/hyperlink" Target="mailto:026549@mail.fju.edu.tw" TargetMode="External"/><Relationship Id="rId8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s://www.youtube.com/channel/UCnVYHN7rT2qpttJHpBfwnsA/playli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s coming together in circle" id="209" name="Google Shape;209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80588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10" name="Google Shape;210;p1"/>
          <p:cNvSpPr txBox="1"/>
          <p:nvPr>
            <p:ph type="ctrTitle"/>
          </p:nvPr>
        </p:nvSpPr>
        <p:spPr>
          <a:xfrm>
            <a:off x="1" y="2811053"/>
            <a:ext cx="121920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6800"/>
              </a:buClr>
              <a:buSzPts val="6600"/>
              <a:buFont typeface="DFKai-SB"/>
              <a:buNone/>
            </a:pPr>
            <a:r>
              <a:rPr lang="en-US" sz="6300">
                <a:solidFill>
                  <a:srgbClr val="756800"/>
                </a:solidFill>
                <a:latin typeface="DFKai-SB"/>
                <a:ea typeface="DFKai-SB"/>
                <a:cs typeface="DFKai-SB"/>
                <a:sym typeface="DFKai-SB"/>
              </a:rPr>
              <a:t>外</a:t>
            </a:r>
            <a:r>
              <a:rPr lang="en-US" sz="6600">
                <a:solidFill>
                  <a:srgbClr val="756800"/>
                </a:solidFill>
                <a:latin typeface="DFKai-SB"/>
                <a:ea typeface="DFKai-SB"/>
                <a:cs typeface="DFKai-SB"/>
                <a:sym typeface="DFKai-SB"/>
              </a:rPr>
              <a:t>語學院跨領域學習 </a:t>
            </a:r>
            <a:r>
              <a:rPr lang="en-US" sz="6100">
                <a:solidFill>
                  <a:srgbClr val="980000"/>
                </a:solidFill>
                <a:latin typeface="DFKai-SB"/>
                <a:ea typeface="DFKai-SB"/>
                <a:cs typeface="DFKai-SB"/>
                <a:sym typeface="DFKai-SB"/>
              </a:rPr>
              <a:t>課程說明會</a:t>
            </a:r>
            <a:endParaRPr sz="6100">
              <a:solidFill>
                <a:srgbClr val="9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1" name="Google Shape;211;p1"/>
          <p:cNvSpPr txBox="1"/>
          <p:nvPr>
            <p:ph idx="1" type="subTitle"/>
          </p:nvPr>
        </p:nvSpPr>
        <p:spPr>
          <a:xfrm>
            <a:off x="90059" y="4237339"/>
            <a:ext cx="9600600" cy="996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2020/12/02   </a:t>
            </a:r>
            <a:r>
              <a:rPr b="1" lang="en-US" sz="4800">
                <a:solidFill>
                  <a:srgbClr val="7BDC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109-2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b="1" lang="en-US" sz="4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110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系列課程</a:t>
            </a: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k with computer, phone, books, etc." id="290" name="Google Shape;290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5055" y="44078"/>
            <a:ext cx="6386945" cy="675927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91" name="Google Shape;291;p10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2" name="Google Shape;292;p10"/>
          <p:cNvSpPr txBox="1"/>
          <p:nvPr/>
        </p:nvSpPr>
        <p:spPr>
          <a:xfrm>
            <a:off x="1" y="1884218"/>
            <a:ext cx="8215744" cy="3151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C1C"/>
              </a:buClr>
              <a:buSzPts val="4400"/>
              <a:buFont typeface="DFKai-SB"/>
              <a:buNone/>
            </a:pPr>
            <a:r>
              <a:rPr b="1" lang="en-US" sz="4400">
                <a:solidFill>
                  <a:srgbClr val="548C1C"/>
                </a:solidFill>
                <a:latin typeface="DFKai-SB"/>
                <a:ea typeface="DFKai-SB"/>
                <a:cs typeface="DFKai-SB"/>
                <a:sym typeface="DFKai-SB"/>
              </a:rPr>
              <a:t>數位學伴與語文教學實務(二)</a:t>
            </a:r>
            <a:endParaRPr b="1" sz="4400">
              <a:solidFill>
                <a:srgbClr val="548C1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lang="en-US" sz="4200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英文系 曾明怡 副教授 兼副院長 </a:t>
            </a:r>
            <a:endParaRPr b="1" sz="4200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lang="en-US" sz="4200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德語系 莊適瑜 助理教授</a:t>
            </a:r>
            <a:endParaRPr b="1" sz="4200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lang="en-US" sz="4200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開課單位：外語學院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orbel"/>
              <a:buNone/>
            </a:pPr>
            <a:r>
              <a:t/>
            </a:r>
            <a:endParaRPr b="1" sz="4000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93" name="Google Shape;293;p10"/>
          <p:cNvSpPr txBox="1"/>
          <p:nvPr>
            <p:ph idx="1" type="body"/>
          </p:nvPr>
        </p:nvSpPr>
        <p:spPr>
          <a:xfrm>
            <a:off x="1357744" y="5035551"/>
            <a:ext cx="6858001" cy="79721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D22A"/>
              </a:buClr>
              <a:buSzPts val="4000"/>
              <a:buNone/>
            </a:pPr>
            <a:r>
              <a:rPr b="1" lang="en-US" sz="4000">
                <a:solidFill>
                  <a:srgbClr val="7FD2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109-2 外語學院跨域學習課程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solidFill>
                <a:srgbClr val="7FD22A"/>
              </a:solidFill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5805056" y="1737360"/>
            <a:ext cx="2410690" cy="1468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392345" y="5941020"/>
            <a:ext cx="3392255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解說影片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學生成果範例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k with computer, phone, books, etc." id="300" name="Google Shape;30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5055" y="44078"/>
            <a:ext cx="6386945" cy="675927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301" name="Google Shape;301;p11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p11"/>
          <p:cNvSpPr txBox="1"/>
          <p:nvPr/>
        </p:nvSpPr>
        <p:spPr>
          <a:xfrm>
            <a:off x="1" y="1884218"/>
            <a:ext cx="8215744" cy="3151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C1C"/>
              </a:buClr>
              <a:buSzPts val="4400"/>
              <a:buFont typeface="DFKai-SB"/>
              <a:buNone/>
            </a:pPr>
            <a:r>
              <a:rPr b="1" lang="en-US" sz="4400">
                <a:solidFill>
                  <a:srgbClr val="548C1C"/>
                </a:solidFill>
                <a:latin typeface="DFKai-SB"/>
                <a:ea typeface="DFKai-SB"/>
                <a:cs typeface="DFKai-SB"/>
                <a:sym typeface="DFKai-SB"/>
              </a:rPr>
              <a:t>跨文化翻轉教學法 (二):</a:t>
            </a:r>
            <a:br>
              <a:rPr b="1" lang="en-US" sz="4400">
                <a:solidFill>
                  <a:srgbClr val="548C1C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1" lang="en-US" sz="4200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英文系 曾明怡 副教授 兼副院長 </a:t>
            </a:r>
            <a:endParaRPr b="1" sz="4200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lang="en-US" sz="4200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開課單位：英文系</a:t>
            </a:r>
            <a:br>
              <a:rPr b="1" lang="en-US" sz="4200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1" lang="en-US" sz="4200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國際文創與商務溝通組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200"/>
              <a:buFont typeface="Corbel"/>
              <a:buNone/>
            </a:pPr>
            <a:r>
              <a:t/>
            </a:r>
            <a:endParaRPr b="1" sz="4200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orbel"/>
              <a:buNone/>
            </a:pPr>
            <a:r>
              <a:t/>
            </a:r>
            <a:endParaRPr b="1" sz="4000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03" name="Google Shape;303;p11"/>
          <p:cNvSpPr txBox="1"/>
          <p:nvPr>
            <p:ph idx="1" type="body"/>
          </p:nvPr>
        </p:nvSpPr>
        <p:spPr>
          <a:xfrm>
            <a:off x="1357744" y="5035551"/>
            <a:ext cx="6858001" cy="79721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D22A"/>
              </a:buClr>
              <a:buSzPts val="4000"/>
              <a:buNone/>
            </a:pPr>
            <a:r>
              <a:rPr b="1" lang="en-US" sz="4000">
                <a:solidFill>
                  <a:srgbClr val="7FD2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109-2 外語學院跨域學習課程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solidFill>
                <a:srgbClr val="7FD22A"/>
              </a:solidFill>
            </a:endParaRPr>
          </a:p>
        </p:txBody>
      </p:sp>
      <p:sp>
        <p:nvSpPr>
          <p:cNvPr id="304" name="Google Shape;304;p11"/>
          <p:cNvSpPr/>
          <p:nvPr/>
        </p:nvSpPr>
        <p:spPr>
          <a:xfrm>
            <a:off x="5805056" y="1737360"/>
            <a:ext cx="2410690" cy="1468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1357744" y="5941020"/>
            <a:ext cx="3392255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學生成果範例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ference room" id="310" name="Google Shape;310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5" l="0" r="0" t="45"/>
          <a:stretch/>
        </p:blipFill>
        <p:spPr>
          <a:xfrm>
            <a:off x="6192982" y="1"/>
            <a:ext cx="5999018" cy="6803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311" name="Google Shape;311;p1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12"/>
          <p:cNvSpPr txBox="1"/>
          <p:nvPr/>
        </p:nvSpPr>
        <p:spPr>
          <a:xfrm>
            <a:off x="609600" y="1842655"/>
            <a:ext cx="507076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756800"/>
                </a:solidFill>
                <a:latin typeface="Candara"/>
                <a:ea typeface="Candara"/>
                <a:cs typeface="Candara"/>
                <a:sym typeface="Candara"/>
              </a:rPr>
              <a:t>Q &amp; 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756800"/>
                </a:solidFill>
                <a:latin typeface="DFKai-SB"/>
                <a:ea typeface="DFKai-SB"/>
                <a:cs typeface="DFKai-SB"/>
                <a:sym typeface="DFKai-SB"/>
              </a:rPr>
              <a:t>師生交流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 clapping" id="317" name="Google Shape;317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80102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318" name="Google Shape;318;p13"/>
          <p:cNvSpPr txBox="1"/>
          <p:nvPr>
            <p:ph type="ctrTitle"/>
          </p:nvPr>
        </p:nvSpPr>
        <p:spPr>
          <a:xfrm>
            <a:off x="6942900" y="2798350"/>
            <a:ext cx="5249100" cy="134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6800"/>
              </a:buClr>
              <a:buSzPts val="6600"/>
              <a:buFont typeface="DFKai-SB"/>
              <a:buNone/>
            </a:pPr>
            <a:r>
              <a:rPr lang="en-US" sz="6600">
                <a:solidFill>
                  <a:srgbClr val="756800"/>
                </a:solidFill>
                <a:latin typeface="DFKai-SB"/>
                <a:ea typeface="DFKai-SB"/>
                <a:cs typeface="DFKai-SB"/>
                <a:sym typeface="DFKai-SB"/>
              </a:rPr>
              <a:t>謝謝聆聽！</a:t>
            </a:r>
            <a:endParaRPr sz="6600">
              <a:solidFill>
                <a:srgbClr val="7568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19" name="Google Shape;319;p13"/>
          <p:cNvSpPr txBox="1"/>
          <p:nvPr>
            <p:ph idx="1" type="body"/>
          </p:nvPr>
        </p:nvSpPr>
        <p:spPr>
          <a:xfrm>
            <a:off x="8464683" y="4242101"/>
            <a:ext cx="2910342" cy="89138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400">
                <a:latin typeface="DFKai-SB"/>
                <a:ea typeface="DFKai-SB"/>
                <a:cs typeface="DFKai-SB"/>
                <a:sym typeface="DFKai-SB"/>
              </a:rPr>
              <a:t>陳淑芬 秘書</a:t>
            </a:r>
            <a:endParaRPr b="1" sz="24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400">
                <a:latin typeface="DFKai-SB"/>
                <a:ea typeface="DFKai-SB"/>
                <a:cs typeface="DFKai-SB"/>
                <a:sym typeface="DFKai-SB"/>
              </a:rPr>
              <a:t>郝寶芬 秘書</a:t>
            </a:r>
            <a:endParaRPr b="1" sz="24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descr="User" id="320" name="Google Shape;320;p13" title="Icon - Presenter Nam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70331" y="4578344"/>
            <a:ext cx="218900" cy="2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 txBox="1"/>
          <p:nvPr>
            <p:ph idx="3" type="body"/>
          </p:nvPr>
        </p:nvSpPr>
        <p:spPr>
          <a:xfrm>
            <a:off x="8485098" y="5237018"/>
            <a:ext cx="2910342" cy="69272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400"/>
              <a:t>02-2905 2551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400"/>
              <a:t>02-2905 3718</a:t>
            </a:r>
            <a:endParaRPr b="1" sz="2400"/>
          </a:p>
        </p:txBody>
      </p:sp>
      <p:pic>
        <p:nvPicPr>
          <p:cNvPr descr="Smart Phone" id="322" name="Google Shape;322;p13" title="Icon - Presenter Phone Number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5495" y="5486079"/>
            <a:ext cx="218900" cy="2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3"/>
          <p:cNvSpPr txBox="1"/>
          <p:nvPr>
            <p:ph idx="4" type="body"/>
          </p:nvPr>
        </p:nvSpPr>
        <p:spPr>
          <a:xfrm>
            <a:off x="8485098" y="6040582"/>
            <a:ext cx="2910342" cy="76276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004617@mail.fju.edu.tw</a:t>
            </a:r>
            <a:endParaRPr sz="20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7"/>
              </a:rPr>
              <a:t>026549@mail.fju.edu.tw</a:t>
            </a:r>
            <a:endParaRPr sz="2000"/>
          </a:p>
        </p:txBody>
      </p:sp>
      <p:pic>
        <p:nvPicPr>
          <p:cNvPr descr="Envelope" id="324" name="Google Shape;324;p13" title="Icon Presenter Email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468270" y="6312516"/>
            <a:ext cx="218900" cy="2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3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"/>
          <p:cNvSpPr txBox="1"/>
          <p:nvPr>
            <p:ph idx="1" type="body"/>
          </p:nvPr>
        </p:nvSpPr>
        <p:spPr>
          <a:xfrm>
            <a:off x="277091" y="484908"/>
            <a:ext cx="11804073" cy="635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1092選課時程：</a:t>
            </a:r>
            <a:b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1. 開課資料/課程大綱開放查詢：109.11.30(一)9:00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56800"/>
              </a:buClr>
              <a:buSzPts val="2000"/>
              <a:buNone/>
            </a:pPr>
            <a:r>
              <a:rPr b="1" lang="en-US" sz="2000">
                <a:solidFill>
                  <a:srgbClr val="756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人工預選登記(外語學院LA117辦公室)：109.12.07(一)9:00 至 109.12.18(五)16:00止，額滿為止。</a:t>
            </a:r>
            <a:endParaRPr b="1" sz="2000">
              <a:solidFill>
                <a:srgbClr val="7568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56800"/>
              </a:buClr>
              <a:buSzPts val="2000"/>
              <a:buNone/>
            </a:pPr>
            <a:r>
              <a:rPr b="1" lang="en-US" sz="2000">
                <a:solidFill>
                  <a:srgbClr val="756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選課代入結果查詢：110.01.26(二)16:00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56800"/>
              </a:buClr>
              <a:buSzPts val="2000"/>
              <a:buNone/>
            </a:pPr>
            <a:r>
              <a:rPr b="1" lang="en-US" sz="2000">
                <a:solidFill>
                  <a:srgbClr val="756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網路初選：110.01.27(三)09:00 至 110.02.04(四)03:00止</a:t>
            </a:r>
            <a:endParaRPr b="1" sz="2000">
              <a:solidFill>
                <a:srgbClr val="7568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5. 校際選課：110.01.27(三)09:00 至 110.03.10(三)16:00 截止收件</a:t>
            </a:r>
            <a:b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[開始上課日：110.02.22(一)]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6. 網路加退選：110.02.23(二)09:00 至 110.03.02(二)03:00止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7. 選課錯誤更正：110.03.02(二) 至 110.03.10(三)止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8. 選課清單確認：110.03.02(二)12:00 至 110.03.11(四)08:00止</a:t>
            </a:r>
            <a:b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歡迎把握時間，踴躍選課喔！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14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14"/>
          <p:cNvSpPr/>
          <p:nvPr/>
        </p:nvSpPr>
        <p:spPr>
          <a:xfrm>
            <a:off x="9988061" y="6371351"/>
            <a:ext cx="1743164" cy="432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CFLL</a:t>
            </a:r>
            <a:endParaRPr b="1"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277091" y="85690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ing touching mobile phone" id="216" name="Google Shape;216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03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17" name="Google Shape;217;p2"/>
          <p:cNvSpPr/>
          <p:nvPr/>
        </p:nvSpPr>
        <p:spPr>
          <a:xfrm>
            <a:off x="9036500" y="690647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8" name="Google Shape;218;p2"/>
          <p:cNvSpPr txBox="1"/>
          <p:nvPr>
            <p:ph type="title"/>
          </p:nvPr>
        </p:nvSpPr>
        <p:spPr>
          <a:xfrm>
            <a:off x="762000" y="805471"/>
            <a:ext cx="10668000" cy="10286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DFKai-SB"/>
              <a:buNone/>
            </a:pPr>
            <a:r>
              <a:rPr lang="en-US" sz="5400">
                <a:latin typeface="DFKai-SB"/>
                <a:ea typeface="DFKai-SB"/>
                <a:cs typeface="DFKai-SB"/>
                <a:sym typeface="DFKai-SB"/>
              </a:rPr>
              <a:t>外語學院跨領域學習 課程說明會</a:t>
            </a:r>
            <a:endParaRPr sz="54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9" name="Google Shape;219;p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20" name="Google Shape;220;p2"/>
          <p:cNvGraphicFramePr/>
          <p:nvPr/>
        </p:nvGraphicFramePr>
        <p:xfrm>
          <a:off x="762000" y="18341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{A7B078F8-EC86-4770-A9EF-B997B2DD5BAC}</a:tableStyleId>
              </a:tblPr>
              <a:tblGrid>
                <a:gridCol w="2944775"/>
                <a:gridCol w="7723225"/>
              </a:tblGrid>
              <a:tr h="86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>
                          <a:solidFill>
                            <a:srgbClr val="7568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時間</a:t>
                      </a:r>
                      <a:endParaRPr b="1" sz="4000" u="none" cap="none" strike="noStrike">
                        <a:solidFill>
                          <a:srgbClr val="7568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C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>
                          <a:solidFill>
                            <a:srgbClr val="7568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流程</a:t>
                      </a:r>
                      <a:endParaRPr b="1" sz="4000" u="none" cap="none" strike="noStrike">
                        <a:solidFill>
                          <a:srgbClr val="7568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C59"/>
                    </a:solidFill>
                  </a:tcPr>
                </a:tc>
              </a:tr>
              <a:tr h="86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6800"/>
                        </a:buClr>
                        <a:buSzPts val="4000"/>
                        <a:buFont typeface="Candara"/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756800"/>
                          </a:solidFill>
                        </a:rPr>
                        <a:t>12:05-12:20</a:t>
                      </a:r>
                      <a:endParaRPr b="1" i="0" sz="4000" u="none" cap="none" strike="noStrike">
                        <a:solidFill>
                          <a:srgbClr val="7568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675" marB="4567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6800"/>
                        </a:buClr>
                        <a:buSzPts val="4000"/>
                        <a:buFont typeface="DFKai-SB"/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7568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簽到、用餐</a:t>
                      </a:r>
                      <a:endParaRPr b="1" i="0" sz="4000" u="none" cap="none" strike="noStrike">
                        <a:solidFill>
                          <a:srgbClr val="7568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675" marB="4567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6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6800"/>
                        </a:buClr>
                        <a:buSzPts val="4000"/>
                        <a:buFont typeface="Candara"/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756800"/>
                          </a:solidFill>
                        </a:rPr>
                        <a:t>12:20-12:30</a:t>
                      </a:r>
                      <a:endParaRPr b="1" i="0" sz="4000" u="none" cap="none" strike="noStrike">
                        <a:solidFill>
                          <a:srgbClr val="7568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675" marB="4567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6800"/>
                        </a:buClr>
                        <a:buSzPts val="4000"/>
                        <a:buFont typeface="DFKai-SB"/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7568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劉紀雯 院長 主持</a:t>
                      </a:r>
                      <a:endParaRPr b="1" sz="4000" u="none" cap="none" strike="noStrike">
                        <a:solidFill>
                          <a:srgbClr val="7568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675" marB="4567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86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6800"/>
                        </a:buClr>
                        <a:buSzPts val="4000"/>
                        <a:buFont typeface="Candara"/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756800"/>
                          </a:solidFill>
                        </a:rPr>
                        <a:t>12:30-13:10</a:t>
                      </a:r>
                      <a:endParaRPr b="1" sz="4000" u="none" cap="none" strike="noStrike">
                        <a:solidFill>
                          <a:srgbClr val="7568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675" marB="4567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6800"/>
                        </a:buClr>
                        <a:buSzPts val="4000"/>
                        <a:buFont typeface="DFKai-SB"/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7568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外語學院跨領域學習 課程介紹</a:t>
                      </a:r>
                      <a:endParaRPr b="1" sz="4000" u="none" cap="none" strike="noStrike">
                        <a:solidFill>
                          <a:srgbClr val="7568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675" marB="4567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86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6800"/>
                        </a:buClr>
                        <a:buSzPts val="4000"/>
                        <a:buFont typeface="Candara"/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756800"/>
                          </a:solidFill>
                        </a:rPr>
                        <a:t>13:10-13:30</a:t>
                      </a:r>
                      <a:endParaRPr b="1" i="0" sz="4000" u="none" cap="none" strike="noStrike">
                        <a:solidFill>
                          <a:srgbClr val="7568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675" marB="4567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6800"/>
                        </a:buClr>
                        <a:buSzPts val="4000"/>
                        <a:buFont typeface="Candara"/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756800"/>
                          </a:solidFill>
                        </a:rPr>
                        <a:t>Q&amp;A </a:t>
                      </a:r>
                      <a:r>
                        <a:rPr b="1" lang="en-US" sz="4000" u="none" cap="none" strike="noStrike">
                          <a:solidFill>
                            <a:srgbClr val="7568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師生交流</a:t>
                      </a:r>
                      <a:endParaRPr b="1" i="0" sz="4000" u="none" cap="none" strike="noStrike">
                        <a:solidFill>
                          <a:srgbClr val="7568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675" marB="4567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"/>
          <p:cNvSpPr/>
          <p:nvPr>
            <p:ph idx="2" type="pic"/>
          </p:nvPr>
        </p:nvSpPr>
        <p:spPr>
          <a:xfrm>
            <a:off x="0" y="1"/>
            <a:ext cx="12192000" cy="63713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"/>
          <p:cNvSpPr txBox="1"/>
          <p:nvPr>
            <p:ph idx="1" type="body"/>
          </p:nvPr>
        </p:nvSpPr>
        <p:spPr>
          <a:xfrm>
            <a:off x="6096000" y="5359400"/>
            <a:ext cx="5664000" cy="56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27" name="Google Shape;227;p3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28" name="Google Shape;228;p3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</a:pPr>
            <a:r>
              <a:rPr lang="en-US"/>
              <a:t>  </a:t>
            </a:r>
            <a:endParaRPr/>
          </a:p>
        </p:txBody>
      </p:sp>
      <p:graphicFrame>
        <p:nvGraphicFramePr>
          <p:cNvPr id="230" name="Google Shape;230;p3"/>
          <p:cNvGraphicFramePr/>
          <p:nvPr/>
        </p:nvGraphicFramePr>
        <p:xfrm>
          <a:off x="432000" y="6480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{59DF0AA6-B76B-4DC1-B701-813B180259B2}</a:tableStyleId>
              </a:tblPr>
              <a:tblGrid>
                <a:gridCol w="1717400"/>
                <a:gridCol w="2022100"/>
                <a:gridCol w="7481525"/>
              </a:tblGrid>
              <a:tr h="607400">
                <a:tc>
                  <a:txBody>
                    <a:bodyPr/>
                    <a:lstStyle/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規劃開授之學期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開課單位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規劃開課之名稱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</a:tr>
              <a:tr h="607400">
                <a:tc>
                  <a:txBody>
                    <a:bodyPr/>
                    <a:lstStyle/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7BDCEE"/>
                          </a:solidFill>
                        </a:rPr>
                        <a:t>109-2</a:t>
                      </a:r>
                      <a:endParaRPr sz="2000" u="none" cap="none" strike="noStrike">
                        <a:solidFill>
                          <a:srgbClr val="7BDCE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-17145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全人教育課程中心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</a:rPr>
                        <a:t>大數據及人工智慧概論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</a:tr>
              <a:tr h="607400">
                <a:tc>
                  <a:txBody>
                    <a:bodyPr/>
                    <a:lstStyle/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7BDCEE"/>
                          </a:solidFill>
                        </a:rPr>
                        <a:t>109-2</a:t>
                      </a:r>
                      <a:endParaRPr sz="2000" u="none" cap="none" strike="noStrike">
                        <a:solidFill>
                          <a:srgbClr val="7BDCE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-127000" lvl="0" marL="3048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資訊管理學系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</a:rPr>
                        <a:t>知識探索與資料採擷-英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</a:tr>
              <a:tr h="607400">
                <a:tc>
                  <a:txBody>
                    <a:bodyPr/>
                    <a:lstStyle/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110-1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-127000" lvl="0" marL="3048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企管系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C00000"/>
                          </a:solidFill>
                        </a:rPr>
                        <a:t>人工智慧及大數據在行銷及顧客關係管理之應用</a:t>
                      </a:r>
                      <a:endParaRPr sz="2000" u="none" cap="none" strike="noStrik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</a:tr>
              <a:tr h="607400">
                <a:tc>
                  <a:txBody>
                    <a:bodyPr/>
                    <a:lstStyle/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110-1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-12700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外語學院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C00000"/>
                          </a:solidFill>
                        </a:rPr>
                        <a:t>自然語言處理與Python-網</a:t>
                      </a:r>
                      <a:endParaRPr sz="2000" u="none" cap="none" strike="noStrik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</a:tr>
              <a:tr h="607400">
                <a:tc>
                  <a:txBody>
                    <a:bodyPr/>
                    <a:lstStyle/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110-2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-12700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外語學院跨文化研究所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C00000"/>
                          </a:solidFill>
                        </a:rPr>
                        <a:t>專業實習</a:t>
                      </a:r>
                      <a:endParaRPr sz="2000" u="none" cap="none" strike="noStrik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</a:tr>
              <a:tr h="607400">
                <a:tc>
                  <a:txBody>
                    <a:bodyPr/>
                    <a:lstStyle/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Candara"/>
                        <a:buNone/>
                      </a:pPr>
                      <a:r>
                        <a:rPr lang="en-US" sz="2000" u="none" cap="none" strike="noStrike">
                          <a:solidFill>
                            <a:schemeClr val="accent3"/>
                          </a:solidFill>
                        </a:rPr>
                        <a:t>109-2</a:t>
                      </a:r>
                      <a:endParaRPr sz="2000" u="none" cap="none" strike="noStrike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-8255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外語學院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數位學伴與語文教學實務(二)</a:t>
                      </a:r>
                      <a:endParaRPr sz="2000" u="none" cap="none" strike="noStrik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</a:tr>
              <a:tr h="607400">
                <a:tc>
                  <a:txBody>
                    <a:bodyPr/>
                    <a:lstStyle/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Candara"/>
                        <a:buNone/>
                      </a:pPr>
                      <a:r>
                        <a:rPr lang="en-US" sz="2000" u="none" cap="none" strike="noStrike">
                          <a:solidFill>
                            <a:schemeClr val="accent3"/>
                          </a:solidFill>
                        </a:rPr>
                        <a:t>109-2</a:t>
                      </a:r>
                      <a:endParaRPr sz="2000" u="none" cap="none" strike="noStrike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-8255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外語學院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數位行銷與實習(一)</a:t>
                      </a:r>
                      <a:endParaRPr sz="2000" u="none" cap="none" strike="noStrik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</a:tr>
              <a:tr h="607400">
                <a:tc>
                  <a:txBody>
                    <a:bodyPr/>
                    <a:lstStyle/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Candara"/>
                        <a:buNone/>
                      </a:pPr>
                      <a:r>
                        <a:rPr lang="en-US" sz="2000" u="none" cap="none" strike="noStrike">
                          <a:solidFill>
                            <a:schemeClr val="accent3"/>
                          </a:solidFill>
                        </a:rPr>
                        <a:t>109-2</a:t>
                      </a:r>
                      <a:endParaRPr sz="2000" u="none" cap="none" strike="noStrike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0480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-168275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英文系國際文創與商務溝通組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  <a:tc>
                  <a:txBody>
                    <a:bodyPr/>
                    <a:lstStyle/>
                    <a:p>
                      <a:pPr indent="0" lvl="0" marL="30480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跨文化翻轉教學法 (二)</a:t>
                      </a:r>
                      <a:endParaRPr sz="2000" u="none" cap="none" strike="noStrik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3600" marL="336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 writing on post-it note" id="235" name="Google Shape;235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36" name="Google Shape;236;p4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4"/>
          <p:cNvSpPr txBox="1"/>
          <p:nvPr/>
        </p:nvSpPr>
        <p:spPr>
          <a:xfrm>
            <a:off x="4896062" y="2422804"/>
            <a:ext cx="6858001" cy="35833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BiauKai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人工智慧及大數據在行銷及顧客關係管理之應用</a:t>
            </a:r>
            <a:endParaRPr b="1" i="0" sz="4400" u="none" cap="none" strike="noStrike">
              <a:solidFill>
                <a:srgbClr val="C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BiauKai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BiauKai"/>
                <a:ea typeface="BiauKai"/>
                <a:cs typeface="BiauKai"/>
                <a:sym typeface="BiauKai"/>
              </a:rPr>
              <a:t>李天行</a:t>
            </a:r>
            <a:r>
              <a:rPr b="1" i="0" lang="en-US" sz="4200" u="none" cap="none" strike="noStrike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　教授 </a:t>
            </a:r>
            <a:endParaRPr b="1" i="0" sz="42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BiauKai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BiauKai"/>
                <a:ea typeface="BiauKai"/>
                <a:cs typeface="BiauKai"/>
                <a:sym typeface="BiauKai"/>
              </a:rPr>
              <a:t>商博所</a:t>
            </a:r>
            <a:br>
              <a:rPr b="1" i="0" lang="en-US" sz="4000" u="none" cap="none" strike="noStrike">
                <a:solidFill>
                  <a:srgbClr val="3F3F3F"/>
                </a:solidFill>
                <a:latin typeface="BiauKai"/>
                <a:ea typeface="BiauKai"/>
                <a:cs typeface="BiauKai"/>
                <a:sym typeface="BiauKai"/>
              </a:rPr>
            </a:br>
            <a:r>
              <a:rPr b="1" i="0" lang="en-US" sz="4200" u="none" cap="none" strike="noStrike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開課單位：</a:t>
            </a:r>
            <a:r>
              <a:rPr b="1" i="0" lang="en-US" sz="4000" u="none" cap="none" strike="noStrike">
                <a:solidFill>
                  <a:srgbClr val="3F3F3F"/>
                </a:solidFill>
                <a:latin typeface="BiauKai"/>
                <a:ea typeface="BiauKai"/>
                <a:cs typeface="BiauKai"/>
                <a:sym typeface="BiauKai"/>
              </a:rPr>
              <a:t>企管系</a:t>
            </a:r>
            <a:endParaRPr b="1" i="0" sz="42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orbel"/>
              <a:buNone/>
            </a:pPr>
            <a:r>
              <a:t/>
            </a:r>
            <a:endParaRPr b="1" i="0" sz="40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8" name="Google Shape;238;p4"/>
          <p:cNvSpPr txBox="1"/>
          <p:nvPr/>
        </p:nvSpPr>
        <p:spPr>
          <a:xfrm>
            <a:off x="4896063" y="6016855"/>
            <a:ext cx="6858001" cy="797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110-1 </a:t>
            </a:r>
            <a:r>
              <a:rPr b="1" i="0" lang="en-US" sz="4000" u="none" cap="none" strike="noStrike">
                <a:solidFill>
                  <a:srgbClr val="FFFF00"/>
                </a:solidFill>
                <a:latin typeface="BiauKai"/>
                <a:ea typeface="BiauKai"/>
                <a:cs typeface="BiauKai"/>
                <a:sym typeface="BiauKai"/>
              </a:rPr>
              <a:t>AI應用微學程</a:t>
            </a:r>
            <a:r>
              <a:rPr b="0" i="0" lang="en-US" sz="4000" u="none" cap="none" strike="noStrike">
                <a:solidFill>
                  <a:srgbClr val="FFFF00"/>
                </a:solidFill>
                <a:latin typeface="BiauKai"/>
                <a:ea typeface="BiauKai"/>
                <a:cs typeface="BiauKai"/>
                <a:sym typeface="BiauKai"/>
              </a:rPr>
              <a:t> </a:t>
            </a:r>
            <a:endParaRPr b="1" i="0" sz="4000" u="none" cap="none" strike="noStrike">
              <a:solidFill>
                <a:srgbClr val="FFFF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9759834" y="1716454"/>
            <a:ext cx="2432165" cy="146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k with computer, phone, books, etc." id="244" name="Google Shape;24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5055" y="44078"/>
            <a:ext cx="6386945" cy="675927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45" name="Google Shape;245;p5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7340" y="1768384"/>
            <a:ext cx="2414225" cy="11583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5"/>
          <p:cNvSpPr txBox="1"/>
          <p:nvPr/>
        </p:nvSpPr>
        <p:spPr>
          <a:xfrm>
            <a:off x="803564" y="1884218"/>
            <a:ext cx="6858001" cy="3151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DFKai-SB"/>
              <a:buNone/>
            </a:pPr>
            <a:r>
              <a:rPr b="1" i="0" lang="en-US" sz="4400" u="none" cap="none" strike="noStrike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大數據及人工智慧概論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i="0" lang="en-US" sz="4200" u="none" cap="none" strike="noStrike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謝邦昌　教授 </a:t>
            </a:r>
            <a:endParaRPr b="1" i="0" sz="42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i="0" lang="en-US" sz="4200" u="none" cap="none" strike="noStrike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兼 資源與事業發展副校長</a:t>
            </a:r>
            <a:endParaRPr b="1" i="0" sz="42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i="0" lang="en-US" sz="4200" u="none" cap="none" strike="noStrike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開課單位：全人中心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orbel"/>
              <a:buNone/>
            </a:pPr>
            <a:r>
              <a:t/>
            </a:r>
            <a:endParaRPr b="1" i="0" sz="40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8" name="Google Shape;248;p5"/>
          <p:cNvSpPr txBox="1"/>
          <p:nvPr>
            <p:ph idx="1" type="body"/>
          </p:nvPr>
        </p:nvSpPr>
        <p:spPr>
          <a:xfrm>
            <a:off x="803564" y="5035551"/>
            <a:ext cx="6858001" cy="79721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DCEE"/>
              </a:buClr>
              <a:buSzPts val="4000"/>
              <a:buNone/>
            </a:pPr>
            <a:r>
              <a:rPr b="1" lang="en-US" sz="4000">
                <a:solidFill>
                  <a:srgbClr val="7BDC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109-2 </a:t>
            </a:r>
            <a:r>
              <a:rPr b="1" lang="en-US" sz="4000">
                <a:solidFill>
                  <a:srgbClr val="FFFF00"/>
                </a:solidFill>
                <a:latin typeface="BiauKai"/>
                <a:ea typeface="BiauKai"/>
                <a:cs typeface="BiauKai"/>
                <a:sym typeface="BiauKai"/>
              </a:rPr>
              <a:t>AI應用微學程</a:t>
            </a:r>
            <a:r>
              <a:rPr lang="en-US" sz="4000">
                <a:solidFill>
                  <a:srgbClr val="FFFF00"/>
                </a:solidFill>
                <a:latin typeface="BiauKai"/>
                <a:ea typeface="BiauKai"/>
                <a:cs typeface="BiauKai"/>
                <a:sym typeface="BiauKai"/>
              </a:rPr>
              <a:t> </a:t>
            </a:r>
            <a:endParaRPr b="1" sz="4000">
              <a:solidFill>
                <a:srgbClr val="7BDC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k with computer, phone, books, etc." id="253" name="Google Shape;253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5055" y="44078"/>
            <a:ext cx="6386945" cy="675927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54" name="Google Shape;254;p6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5" name="Google Shape;2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7340" y="1768384"/>
            <a:ext cx="2414225" cy="11583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6"/>
          <p:cNvSpPr txBox="1"/>
          <p:nvPr/>
        </p:nvSpPr>
        <p:spPr>
          <a:xfrm>
            <a:off x="803564" y="1884218"/>
            <a:ext cx="6858001" cy="3151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DFKai-SB"/>
              <a:buNone/>
            </a:pPr>
            <a:r>
              <a:rPr b="1" i="0" lang="en-US" sz="4400" u="none" cap="none" strike="noStrike">
                <a:solidFill>
                  <a:schemeClr val="accent1"/>
                </a:solidFill>
                <a:latin typeface="DFKai-SB"/>
                <a:ea typeface="DFKai-SB"/>
                <a:cs typeface="DFKai-SB"/>
                <a:sym typeface="DFKai-SB"/>
              </a:rPr>
              <a:t>知識探索與資料採擷-英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i="0" lang="en-US" sz="4200" u="none" cap="none" strike="noStrike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呂奇傑　教授 </a:t>
            </a:r>
            <a:endParaRPr b="1" i="0" sz="42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i="0" lang="en-US" sz="4200" u="none" cap="none" strike="noStrike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資訊管理學系</a:t>
            </a:r>
            <a:endParaRPr b="1" i="0" sz="42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i="0" lang="en-US" sz="4200" u="none" cap="none" strike="noStrike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開課單位：資訊管理學系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orbel"/>
              <a:buNone/>
            </a:pPr>
            <a:r>
              <a:t/>
            </a:r>
            <a:endParaRPr b="1" i="0" sz="40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57" name="Google Shape;257;p6"/>
          <p:cNvSpPr txBox="1"/>
          <p:nvPr>
            <p:ph idx="1" type="body"/>
          </p:nvPr>
        </p:nvSpPr>
        <p:spPr>
          <a:xfrm>
            <a:off x="803564" y="5035551"/>
            <a:ext cx="6858001" cy="79721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DCEE"/>
              </a:buClr>
              <a:buSzPts val="4000"/>
              <a:buNone/>
            </a:pPr>
            <a:r>
              <a:rPr b="1" lang="en-US" sz="4000">
                <a:solidFill>
                  <a:srgbClr val="7BDC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109-2 </a:t>
            </a:r>
            <a:r>
              <a:rPr b="1" lang="en-US" sz="4000">
                <a:solidFill>
                  <a:srgbClr val="FFFF00"/>
                </a:solidFill>
                <a:latin typeface="BiauKai"/>
                <a:ea typeface="BiauKai"/>
                <a:cs typeface="BiauKai"/>
                <a:sym typeface="BiauKai"/>
              </a:rPr>
              <a:t>AI應用微學程</a:t>
            </a:r>
            <a:r>
              <a:rPr lang="en-US" sz="4000">
                <a:solidFill>
                  <a:srgbClr val="FFFF00"/>
                </a:solidFill>
                <a:latin typeface="BiauKai"/>
                <a:ea typeface="BiauKai"/>
                <a:cs typeface="BiauKai"/>
                <a:sym typeface="BiauKai"/>
              </a:rPr>
              <a:t> </a:t>
            </a:r>
            <a:endParaRPr b="1" sz="4000">
              <a:solidFill>
                <a:srgbClr val="7BDC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 writing on post-it note" id="262" name="Google Shape;262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63" name="Google Shape;263;p7"/>
          <p:cNvSpPr txBox="1"/>
          <p:nvPr>
            <p:ph type="title"/>
          </p:nvPr>
        </p:nvSpPr>
        <p:spPr>
          <a:xfrm>
            <a:off x="4530437" y="1870365"/>
            <a:ext cx="7661563" cy="41247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3700"/>
              </a:buClr>
              <a:buSzPts val="4800"/>
              <a:buFont typeface="Times New Roman"/>
              <a:buNone/>
            </a:pPr>
            <a:r>
              <a:rPr lang="en-US" sz="4800">
                <a:solidFill>
                  <a:srgbClr val="C037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自然語言處理與Python-網</a:t>
            </a:r>
            <a:br>
              <a:rPr lang="en-US" sz="4800">
                <a:solidFill>
                  <a:srgbClr val="C037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資訊管理學系 劉富容 副教授</a:t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跨文化研究所 朱曼妮 助理教授</a:t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中文系、全人中心 謝嘉文助理教授</a:t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開課單位：跨研所、英文系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7"/>
          <p:cNvSpPr txBox="1"/>
          <p:nvPr>
            <p:ph idx="1" type="body"/>
          </p:nvPr>
        </p:nvSpPr>
        <p:spPr>
          <a:xfrm>
            <a:off x="4530436" y="5995075"/>
            <a:ext cx="7229563" cy="80827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None/>
            </a:pPr>
            <a:r>
              <a:rPr b="1" lang="en-US" sz="4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110-1 外語學院跨域學習課程</a:t>
            </a:r>
            <a:endParaRPr/>
          </a:p>
        </p:txBody>
      </p:sp>
      <p:sp>
        <p:nvSpPr>
          <p:cNvPr id="265" name="Google Shape;265;p7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7"/>
          <p:cNvSpPr/>
          <p:nvPr/>
        </p:nvSpPr>
        <p:spPr>
          <a:xfrm>
            <a:off x="9759834" y="1716454"/>
            <a:ext cx="2432165" cy="146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 writing on post-it note" id="271" name="Google Shape;271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2" name="Google Shape;272;p8"/>
          <p:cNvSpPr txBox="1"/>
          <p:nvPr>
            <p:ph type="title"/>
          </p:nvPr>
        </p:nvSpPr>
        <p:spPr>
          <a:xfrm>
            <a:off x="4530437" y="1863312"/>
            <a:ext cx="7661563" cy="37783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3700"/>
              </a:buClr>
              <a:buSzPts val="4800"/>
              <a:buFont typeface="Times New Roman"/>
              <a:buNone/>
            </a:pPr>
            <a:r>
              <a:rPr lang="en-US" sz="4800">
                <a:solidFill>
                  <a:srgbClr val="C037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專業實習</a:t>
            </a:r>
            <a:br>
              <a:rPr lang="en-US" sz="4800">
                <a:solidFill>
                  <a:srgbClr val="C037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資訊管理學系 劉富容 副教授</a:t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跨文化研究所 朱曼妮 助理教授</a:t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開課單位：跨研所、英文系</a:t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8"/>
          <p:cNvSpPr txBox="1"/>
          <p:nvPr>
            <p:ph idx="1" type="body"/>
          </p:nvPr>
        </p:nvSpPr>
        <p:spPr>
          <a:xfrm>
            <a:off x="4530436" y="5995075"/>
            <a:ext cx="7229563" cy="80827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None/>
            </a:pPr>
            <a:r>
              <a:rPr b="1" lang="en-US" sz="4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110-2 外語學院跨域學習課程</a:t>
            </a:r>
            <a:endParaRPr/>
          </a:p>
        </p:txBody>
      </p:sp>
      <p:sp>
        <p:nvSpPr>
          <p:cNvPr id="274" name="Google Shape;274;p8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8"/>
          <p:cNvSpPr/>
          <p:nvPr/>
        </p:nvSpPr>
        <p:spPr>
          <a:xfrm>
            <a:off x="9759834" y="1716454"/>
            <a:ext cx="2432165" cy="146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k with computer, phone, books, etc." id="280" name="Google Shape;280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5055" y="44078"/>
            <a:ext cx="6386945" cy="675927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81" name="Google Shape;281;p9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9"/>
          <p:cNvSpPr txBox="1"/>
          <p:nvPr/>
        </p:nvSpPr>
        <p:spPr>
          <a:xfrm>
            <a:off x="803564" y="1884218"/>
            <a:ext cx="6858001" cy="3151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C1C"/>
              </a:buClr>
              <a:buSzPts val="4400"/>
              <a:buFont typeface="DFKai-SB"/>
              <a:buNone/>
            </a:pPr>
            <a:r>
              <a:rPr b="1" i="0" lang="en-US" sz="4400" u="none" cap="none" strike="noStrike">
                <a:solidFill>
                  <a:srgbClr val="548C1C"/>
                </a:solidFill>
                <a:latin typeface="DFKai-SB"/>
                <a:ea typeface="DFKai-SB"/>
                <a:cs typeface="DFKai-SB"/>
                <a:sym typeface="DFKai-SB"/>
              </a:rPr>
              <a:t>數位行銷與實習(一)</a:t>
            </a:r>
            <a:endParaRPr b="1" i="0" sz="4400" u="none" cap="none" strike="noStrike">
              <a:solidFill>
                <a:srgbClr val="548C1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i="0" lang="en-US" sz="4200" u="none" cap="none" strike="noStrike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法文系 紀欣萍 助理教授 </a:t>
            </a:r>
            <a:endParaRPr b="1" i="0" sz="42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i="0" lang="en-US" sz="4200" u="none" cap="none" strike="noStrike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外語學院 林承翰     講師</a:t>
            </a:r>
            <a:endParaRPr b="1" i="0" sz="42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200"/>
              <a:buFont typeface="DFKai-SB"/>
              <a:buNone/>
            </a:pPr>
            <a:r>
              <a:rPr b="1" i="0" lang="en-US" sz="4200" u="none" cap="none" strike="noStrike">
                <a:solidFill>
                  <a:srgbClr val="3C3C3C"/>
                </a:solidFill>
                <a:latin typeface="DFKai-SB"/>
                <a:ea typeface="DFKai-SB"/>
                <a:cs typeface="DFKai-SB"/>
                <a:sym typeface="DFKai-SB"/>
              </a:rPr>
              <a:t>開課單位：外語學院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orbel"/>
              <a:buNone/>
            </a:pPr>
            <a:r>
              <a:t/>
            </a:r>
            <a:endParaRPr b="1" i="0" sz="4000" u="none" cap="none" strike="noStrike">
              <a:solidFill>
                <a:srgbClr val="3C3C3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83" name="Google Shape;283;p9"/>
          <p:cNvSpPr txBox="1"/>
          <p:nvPr>
            <p:ph idx="1" type="body"/>
          </p:nvPr>
        </p:nvSpPr>
        <p:spPr>
          <a:xfrm>
            <a:off x="803564" y="5035551"/>
            <a:ext cx="6858001" cy="79721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D22A"/>
              </a:buClr>
              <a:buSzPts val="4000"/>
              <a:buNone/>
            </a:pPr>
            <a:r>
              <a:rPr b="1" lang="en-US" sz="4000">
                <a:solidFill>
                  <a:srgbClr val="7FD2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109-2 外語學院跨域學習課程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4" name="Google Shape;284;p9"/>
          <p:cNvSpPr/>
          <p:nvPr/>
        </p:nvSpPr>
        <p:spPr>
          <a:xfrm>
            <a:off x="5805055" y="1737360"/>
            <a:ext cx="1856510" cy="1468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803564" y="5948725"/>
            <a:ext cx="3392255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學生成果範例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F16411250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2019-06-06T04:10:15Z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